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79" r:id="rId2"/>
    <p:sldId id="278" r:id="rId3"/>
    <p:sldId id="267" r:id="rId4"/>
    <p:sldId id="270" r:id="rId5"/>
    <p:sldId id="281" r:id="rId6"/>
    <p:sldId id="282" r:id="rId7"/>
  </p:sldIdLst>
  <p:sldSz cx="18288000" cy="10287000"/>
  <p:notesSz cx="6858000" cy="9144000"/>
  <p:embeddedFontLst>
    <p:embeddedFont>
      <p:font typeface="Open Sauce" panose="020B0604020202020204" charset="0"/>
      <p:regular r:id="rId9"/>
    </p:embeddedFont>
    <p:embeddedFont>
      <p:font typeface="Open Sauce Bold" panose="020B0604020202020204" charset="0"/>
      <p:regular r:id="rId10"/>
    </p:embeddedFont>
    <p:embeddedFont>
      <p:font typeface="Codec Pro Extra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uce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02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150" autoAdjust="0"/>
    <p:restoredTop sz="94622" autoAdjust="0"/>
  </p:normalViewPr>
  <p:slideViewPr>
    <p:cSldViewPr>
      <p:cViewPr>
        <p:scale>
          <a:sx n="30" d="100"/>
          <a:sy n="30" d="100"/>
        </p:scale>
        <p:origin x="1219" y="3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DA520-35B7-4ED6-95C0-EB648DEEF589}" type="datetimeFigureOut">
              <a:rPr lang="es-ES" smtClean="0"/>
              <a:t>21/07/2023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5452C-73CA-4500-A021-D614256BC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85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5452C-73CA-4500-A021-D614256BCD3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94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image" Target="../media/image3.tif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image" Target="../media/image3.tif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87000"/>
          </a:blip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3" name="Group 6"/>
          <p:cNvGrpSpPr>
            <a:grpSpLocks noGrp="1" noUngrp="1" noRot="1" noMove="1" noResize="1"/>
          </p:cNvGrpSpPr>
          <p:nvPr/>
        </p:nvGrpSpPr>
        <p:grpSpPr>
          <a:xfrm>
            <a:off x="990600" y="5835683"/>
            <a:ext cx="16388716" cy="3478123"/>
            <a:chOff x="0" y="0"/>
            <a:chExt cx="3709580" cy="1494983"/>
          </a:xfr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grpSpPr>
        <p:sp>
          <p:nvSpPr>
            <p:cNvPr id="14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09580" cy="1494983"/>
            </a:xfrm>
            <a:custGeom>
              <a:avLst/>
              <a:gdLst/>
              <a:ahLst/>
              <a:cxnLst/>
              <a:rect l="l" t="t" r="r" b="b"/>
              <a:pathLst>
                <a:path w="3709580" h="1494983">
                  <a:moveTo>
                    <a:pt x="0" y="0"/>
                  </a:moveTo>
                  <a:lnTo>
                    <a:pt x="3709580" y="0"/>
                  </a:lnTo>
                  <a:lnTo>
                    <a:pt x="3709580" y="1494983"/>
                  </a:lnTo>
                  <a:lnTo>
                    <a:pt x="0" y="149498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7793759"/>
            <a:ext cx="15897480" cy="1159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en-US" sz="2800" b="1" spc="23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" panose="020B0604020202020204" charset="0"/>
              </a:rPr>
              <a:t>Feeding biodiversity and mitigating the effects of climate change: </a:t>
            </a:r>
            <a:endParaRPr lang="en-US" sz="2800" b="1" spc="230" dirty="0" smtClean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uce" panose="020B0604020202020204" charset="0"/>
            </a:endParaRPr>
          </a:p>
          <a:p>
            <a:pPr algn="ctr">
              <a:lnSpc>
                <a:spcPts val="4788"/>
              </a:lnSpc>
            </a:pPr>
            <a:r>
              <a:rPr lang="en-US" sz="2800" b="1" spc="23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" panose="020B0604020202020204" charset="0"/>
              </a:rPr>
              <a:t>the </a:t>
            </a:r>
            <a:r>
              <a:rPr lang="en-US" sz="2800" b="1" spc="23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" panose="020B0604020202020204" charset="0"/>
              </a:rPr>
              <a:t>role of ancestral crops in creating healthy food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F862060-8D70-BBB0-AC1E-143CC9C00B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8436" y="5871508"/>
            <a:ext cx="165013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dec Pro ExtraBold"/>
              </a:rPr>
              <a:t>V International Conference la </a:t>
            </a:r>
            <a:r>
              <a:rPr lang="en-US" sz="6000" b="1" spc="5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dec Pro ExtraBold"/>
              </a:rPr>
              <a:t>ValSe</a:t>
            </a:r>
            <a:r>
              <a:rPr lang="en-US" sz="60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dec Pro ExtraBold"/>
              </a:rPr>
              <a:t>-Food </a:t>
            </a:r>
            <a:endParaRPr lang="en-US" sz="6000" b="1" spc="50" dirty="0" smtClean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dec Pro ExtraBold"/>
            </a:endParaRPr>
          </a:p>
          <a:p>
            <a:pPr algn="ctr"/>
            <a:r>
              <a:rPr lang="en-US" sz="60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dec Pro ExtraBold"/>
              </a:rPr>
              <a:t>&amp; </a:t>
            </a:r>
            <a:r>
              <a:rPr lang="en-US" sz="60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dec Pro ExtraBold"/>
              </a:rPr>
              <a:t>VIII Symposium Chia-Link</a:t>
            </a:r>
          </a:p>
        </p:txBody>
      </p:sp>
      <p:pic>
        <p:nvPicPr>
          <p:cNvPr id="16" name="Imagen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0" y="349336"/>
            <a:ext cx="175580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">
            <a:extLst>
              <a:ext uri="{FF2B5EF4-FFF2-40B4-BE49-F238E27FC236}">
                <a16:creationId xmlns:a16="http://schemas.microsoft.com/office/drawing/2014/main" id="{F2409C50-5AAF-7ACD-00C5-FF9739BD1D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266700"/>
            <a:chOff x="0" y="0"/>
            <a:chExt cx="4816593" cy="812800"/>
          </a:xfrm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6852FE8A-E563-EA73-C8A7-7992DC2B2D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C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DA1EA8E3-1006-755D-045C-67AF929382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7">
            <a:extLst>
              <a:ext uri="{FF2B5EF4-FFF2-40B4-BE49-F238E27FC236}">
                <a16:creationId xmlns:a16="http://schemas.microsoft.com/office/drawing/2014/main" id="{E0177709-81B5-0A7A-729D-3D014EA1BF63}"/>
              </a:ext>
            </a:extLst>
          </p:cNvPr>
          <p:cNvSpPr txBox="1"/>
          <p:nvPr/>
        </p:nvSpPr>
        <p:spPr>
          <a:xfrm>
            <a:off x="8021" y="1017380"/>
            <a:ext cx="3086100" cy="382170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9F50AA4E-2F66-938A-B22F-F2D58349EC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8022" y="10024764"/>
            <a:ext cx="18448421" cy="272952"/>
            <a:chOff x="0" y="0"/>
            <a:chExt cx="4816593" cy="812800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EBA0B3-BB0F-C208-6CE8-04D4E220A0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C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427EA3F-8A54-BE88-D377-F4869A1DE7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26" name="Picture 2" descr="E:\ciehar\Desktop\Chia-Link\Web\1.Proyecto\Grupo Chileno\semillas grandes.tif">
            <a:extLst>
              <a:ext uri="{FF2B5EF4-FFF2-40B4-BE49-F238E27FC236}">
                <a16:creationId xmlns:a16="http://schemas.microsoft.com/office/drawing/2014/main" id="{7A07154D-2B81-D67F-B95A-CE257F5B2A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/>
          <a:srcRect r="-188"/>
          <a:stretch/>
        </p:blipFill>
        <p:spPr bwMode="auto">
          <a:xfrm>
            <a:off x="7050047" y="3399583"/>
            <a:ext cx="2692751" cy="1980742"/>
          </a:xfrm>
          <a:prstGeom prst="rect">
            <a:avLst/>
          </a:prstGeom>
          <a:noFill/>
        </p:spPr>
      </p:pic>
      <p:pic>
        <p:nvPicPr>
          <p:cNvPr id="27" name="image05.jpg" descr="C:\Users\Monika\Desktop\1.Monica\Proyectos\3. I-Link-2014\Ejecución-Chia-Link\Web\1.Proyecto\Grupo Chileno\Chia capsula.tif">
            <a:extLst>
              <a:ext uri="{FF2B5EF4-FFF2-40B4-BE49-F238E27FC236}">
                <a16:creationId xmlns:a16="http://schemas.microsoft.com/office/drawing/2014/main" id="{EE721AA6-3F34-75E0-645B-C299B45A9A6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rcRect t="5459"/>
          <a:stretch>
            <a:fillRect/>
          </a:stretch>
        </p:blipFill>
        <p:spPr>
          <a:xfrm>
            <a:off x="15554944" y="3399583"/>
            <a:ext cx="2733056" cy="1962074"/>
          </a:xfrm>
          <a:prstGeom prst="rect">
            <a:avLst/>
          </a:prstGeom>
          <a:ln/>
        </p:spPr>
      </p:pic>
      <p:pic>
        <p:nvPicPr>
          <p:cNvPr id="28" name="2 Imagen" descr="C:\Users\Monika\Desktop\fotosChapterII\IMG_20150919_145607.jpg">
            <a:extLst>
              <a:ext uri="{FF2B5EF4-FFF2-40B4-BE49-F238E27FC236}">
                <a16:creationId xmlns:a16="http://schemas.microsoft.com/office/drawing/2014/main" id="{90696EB1-2B52-B77F-1F52-FA9C12B268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11990" r="5914" b="28969"/>
          <a:stretch/>
        </p:blipFill>
        <p:spPr bwMode="auto">
          <a:xfrm>
            <a:off x="-8022" y="3403450"/>
            <a:ext cx="3954380" cy="1951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>
            <a:extLst>
              <a:ext uri="{FF2B5EF4-FFF2-40B4-BE49-F238E27FC236}">
                <a16:creationId xmlns:a16="http://schemas.microsoft.com/office/drawing/2014/main" id="{E9734BD2-133B-F35B-A78F-3211B542F5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96" y="3399583"/>
            <a:ext cx="2635792" cy="196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quinua - quinoa crop fotografías e imágenes de stock">
            <a:extLst>
              <a:ext uri="{FF2B5EF4-FFF2-40B4-BE49-F238E27FC236}">
                <a16:creationId xmlns:a16="http://schemas.microsoft.com/office/drawing/2014/main" id="{15A17EDB-BE61-AA3C-9BCA-A20947446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42" y="3394107"/>
            <a:ext cx="2961921" cy="19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riedades de maíz andino clasificadas - andian grains fotografías e imágenes de stock">
            <a:extLst>
              <a:ext uri="{FF2B5EF4-FFF2-40B4-BE49-F238E27FC236}">
                <a16:creationId xmlns:a16="http://schemas.microsoft.com/office/drawing/2014/main" id="{2472DD29-A7A1-F463-B274-3A1C39937E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580" y="3398240"/>
            <a:ext cx="2967472" cy="19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27 Título">
            <a:extLst>
              <a:ext uri="{FF2B5EF4-FFF2-40B4-BE49-F238E27FC236}">
                <a16:creationId xmlns:a16="http://schemas.microsoft.com/office/drawing/2014/main" id="{5B095EC1-8B18-B598-2F33-0CF07E9CDCA2}"/>
              </a:ext>
            </a:extLst>
          </p:cNvPr>
          <p:cNvSpPr txBox="1">
            <a:spLocks/>
          </p:cNvSpPr>
          <p:nvPr/>
        </p:nvSpPr>
        <p:spPr>
          <a:xfrm>
            <a:off x="9982199" y="6288695"/>
            <a:ext cx="7689349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ES" sz="3600" dirty="0" err="1" smtClean="0">
                <a:latin typeface="Codec Pro ExtraBold" panose="020B0604020202020204" charset="0"/>
              </a:rPr>
              <a:t>Title</a:t>
            </a:r>
            <a:endParaRPr lang="es-ES" altLang="es-ES" sz="3600" dirty="0">
              <a:latin typeface="Codec Pro ExtraBold" panose="020B0604020202020204" charset="0"/>
            </a:endParaRPr>
          </a:p>
          <a:p>
            <a:endParaRPr lang="es-ES" altLang="es-ES" dirty="0"/>
          </a:p>
        </p:txBody>
      </p:sp>
      <p:sp>
        <p:nvSpPr>
          <p:cNvPr id="34" name="28 Subtítulo">
            <a:extLst>
              <a:ext uri="{FF2B5EF4-FFF2-40B4-BE49-F238E27FC236}">
                <a16:creationId xmlns:a16="http://schemas.microsoft.com/office/drawing/2014/main" id="{BB100EBF-C4A6-5100-9AC6-348F989D97BB}"/>
              </a:ext>
            </a:extLst>
          </p:cNvPr>
          <p:cNvSpPr txBox="1">
            <a:spLocks/>
          </p:cNvSpPr>
          <p:nvPr/>
        </p:nvSpPr>
        <p:spPr>
          <a:xfrm>
            <a:off x="9954207" y="7088901"/>
            <a:ext cx="5832475" cy="477838"/>
          </a:xfrm>
          <a:prstGeom prst="rect">
            <a:avLst/>
          </a:prstGeom>
        </p:spPr>
        <p:txBody>
          <a:bodyPr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2400" dirty="0" err="1" smtClean="0">
                <a:solidFill>
                  <a:schemeClr val="bg1">
                    <a:lumMod val="50000"/>
                  </a:schemeClr>
                </a:solidFill>
                <a:latin typeface="Codec Pro ExtraBold" panose="020B0604020202020204" charset="0"/>
              </a:rPr>
              <a:t>Name</a:t>
            </a:r>
            <a:endParaRPr lang="es-ES" sz="2400" dirty="0" smtClean="0">
              <a:solidFill>
                <a:schemeClr val="bg1">
                  <a:lumMod val="50000"/>
                </a:schemeClr>
              </a:solidFill>
              <a:latin typeface="Codec Pro ExtraBold" panose="020B0604020202020204" charset="0"/>
            </a:endParaRPr>
          </a:p>
          <a:p>
            <a:pPr marL="0" indent="0">
              <a:buNone/>
              <a:defRPr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Codec Pro ExtraBold" panose="020B0604020202020204" charset="0"/>
              </a:rPr>
              <a:t>Afiliación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1665A92-A707-40CB-AB67-7BF7C608F5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47191" y="2247900"/>
            <a:ext cx="45692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600" b="1" cap="none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dec Pro ExtraBold"/>
              </a:rPr>
              <a:t>ValSe23</a:t>
            </a:r>
            <a:endParaRPr lang="es-ES" sz="6600" b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3FA6022C-614B-50CA-6AE5-B7D4DF48C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4693" y="2343615"/>
            <a:ext cx="892307" cy="892307"/>
          </a:xfrm>
          <a:prstGeom prst="rect">
            <a:avLst/>
          </a:prstGeom>
        </p:spPr>
      </p:pic>
      <p:pic>
        <p:nvPicPr>
          <p:cNvPr id="38" name="Picture 12" descr="Sensory &amp; Consumer Science at IATA">
            <a:extLst>
              <a:ext uri="{FF2B5EF4-FFF2-40B4-BE49-F238E27FC236}">
                <a16:creationId xmlns:a16="http://schemas.microsoft.com/office/drawing/2014/main" id="{E571A1D4-0873-77E5-617A-79AD688E06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8"/>
          <a:stretch/>
        </p:blipFill>
        <p:spPr bwMode="auto">
          <a:xfrm>
            <a:off x="1190345" y="2400300"/>
            <a:ext cx="1324255" cy="7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Sensory &amp; Consumer Science at IATA">
            <a:extLst>
              <a:ext uri="{FF2B5EF4-FFF2-40B4-BE49-F238E27FC236}">
                <a16:creationId xmlns:a16="http://schemas.microsoft.com/office/drawing/2014/main" id="{378F2794-F45D-077E-3F4C-D18EA0BBB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3"/>
          <a:stretch/>
        </p:blipFill>
        <p:spPr bwMode="auto">
          <a:xfrm>
            <a:off x="4419600" y="2416133"/>
            <a:ext cx="2641609" cy="7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1">
            <a:extLst>
              <a:ext uri="{FF2B5EF4-FFF2-40B4-BE49-F238E27FC236}">
                <a16:creationId xmlns:a16="http://schemas.microsoft.com/office/drawing/2014/main" id="{FC49655A-585F-73E7-15A1-9C0F2523B3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37451"/>
            <a:ext cx="1842093" cy="86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CYTED — OVTT">
            <a:extLst>
              <a:ext uri="{FF2B5EF4-FFF2-40B4-BE49-F238E27FC236}">
                <a16:creationId xmlns:a16="http://schemas.microsoft.com/office/drawing/2014/main" id="{2143B1CA-A0C6-EFF2-91B1-F11DC45451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13148"/>
          <a:stretch/>
        </p:blipFill>
        <p:spPr bwMode="auto">
          <a:xfrm>
            <a:off x="7162800" y="2229963"/>
            <a:ext cx="1457543" cy="94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EB774C5F-64E7-BC22-0B68-73CC76AC88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7438" y="2487248"/>
            <a:ext cx="1473162" cy="675052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3EA06A79-1B8F-A7EF-744D-B146D37CDE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3"/>
          <a:srcRect r="61795" b="-7269"/>
          <a:stretch/>
        </p:blipFill>
        <p:spPr>
          <a:xfrm>
            <a:off x="9888014" y="2324225"/>
            <a:ext cx="1008586" cy="1000923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A36F3305-560D-CA6C-D61A-93447C7EAE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5440" y="2427533"/>
            <a:ext cx="1386760" cy="704386"/>
          </a:xfrm>
          <a:prstGeom prst="rect">
            <a:avLst/>
          </a:prstGeom>
        </p:spPr>
      </p:pic>
      <p:pic>
        <p:nvPicPr>
          <p:cNvPr id="48" name="Imagen 47" descr="Un pastel con velas&#10;&#10;Descripción generada automáticamente con confianza media">
            <a:extLst>
              <a:ext uri="{FF2B5EF4-FFF2-40B4-BE49-F238E27FC236}">
                <a16:creationId xmlns:a16="http://schemas.microsoft.com/office/drawing/2014/main" id="{B977AC4B-D214-30EA-A96F-48F116F0D5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5" y="2304349"/>
            <a:ext cx="880975" cy="931573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E32408D9-6C09-BD5D-3C99-EB60BD4A2B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6"/>
          <a:srcRect r="50118" b="-4769"/>
          <a:stretch/>
        </p:blipFill>
        <p:spPr>
          <a:xfrm>
            <a:off x="12546442" y="2427533"/>
            <a:ext cx="864758" cy="858187"/>
          </a:xfrm>
          <a:prstGeom prst="rect">
            <a:avLst/>
          </a:prstGeom>
        </p:spPr>
      </p:pic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B7C12F9E-0B34-16A9-26CF-319019C0987D}"/>
              </a:ext>
            </a:extLst>
          </p:cNvPr>
          <p:cNvCxnSpPr>
            <a:cxnSpLocks/>
          </p:cNvCxnSpPr>
          <p:nvPr/>
        </p:nvCxnSpPr>
        <p:spPr>
          <a:xfrm>
            <a:off x="9445889" y="6253157"/>
            <a:ext cx="0" cy="28527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67523210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0007771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/>
                        <a:t>Sustantivo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affiliation</a:t>
                      </a:r>
                      <a:endParaRPr lang="es-E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673887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545118" y="7159545"/>
            <a:ext cx="1769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institutional </a:t>
            </a:r>
            <a:r>
              <a:rPr lang="en-US" dirty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1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0" y="-38099"/>
            <a:ext cx="18288000" cy="1359084"/>
            <a:chOff x="0" y="0"/>
            <a:chExt cx="4816593" cy="812800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C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853029" y="9156268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Freeform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903286" y="-1111569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1" name="TextBox 51"/>
          <p:cNvSpPr txBox="1"/>
          <p:nvPr/>
        </p:nvSpPr>
        <p:spPr>
          <a:xfrm>
            <a:off x="5100868" y="286829"/>
            <a:ext cx="7845600" cy="76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62"/>
              </a:lnSpc>
              <a:spcBef>
                <a:spcPct val="0"/>
              </a:spcBef>
            </a:pPr>
            <a:r>
              <a:rPr lang="en-US" sz="5921" spc="207" dirty="0" smtClean="0">
                <a:solidFill>
                  <a:srgbClr val="FFFFFF"/>
                </a:solidFill>
                <a:latin typeface="Codec Pro ExtraBold"/>
              </a:rPr>
              <a:t>Instructions</a:t>
            </a:r>
            <a:endParaRPr lang="en-US" sz="5921" spc="207" dirty="0">
              <a:solidFill>
                <a:srgbClr val="FFFFFF"/>
              </a:solidFill>
              <a:latin typeface="Codec Pro ExtraBold"/>
            </a:endParaRPr>
          </a:p>
        </p:txBody>
      </p:sp>
      <p:pic>
        <p:nvPicPr>
          <p:cNvPr id="61" name="Imagen 6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92600" y="129579"/>
            <a:ext cx="991874" cy="991874"/>
          </a:xfrm>
          <a:prstGeom prst="rect">
            <a:avLst/>
          </a:prstGeom>
        </p:spPr>
      </p:pic>
      <p:sp>
        <p:nvSpPr>
          <p:cNvPr id="62" name="TextBox 11">
            <a:extLst>
              <a:ext uri="{FF2B5EF4-FFF2-40B4-BE49-F238E27FC236}">
                <a16:creationId xmlns:a16="http://schemas.microsoft.com/office/drawing/2014/main" id="{B1F38436-7FE5-97F6-123B-74583FE7C233}"/>
              </a:ext>
            </a:extLst>
          </p:cNvPr>
          <p:cNvSpPr txBox="1"/>
          <p:nvPr/>
        </p:nvSpPr>
        <p:spPr>
          <a:xfrm>
            <a:off x="533400" y="2362600"/>
            <a:ext cx="17451074" cy="6291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/>
              <a:t>Conference Title</a:t>
            </a:r>
          </a:p>
          <a:p>
            <a:pPr algn="ctr"/>
            <a:r>
              <a:rPr lang="en-US" sz="3600" dirty="0"/>
              <a:t>Title of the presentation + name and surname + Affiliation (1 slide)+ institutional logo  </a:t>
            </a:r>
          </a:p>
          <a:p>
            <a:pPr algn="ctr"/>
            <a:r>
              <a:rPr lang="en-US" sz="3600" dirty="0"/>
              <a:t>Content of the presentation (The number of slides should be adjusted to the time allotted)</a:t>
            </a:r>
          </a:p>
          <a:p>
            <a:pPr algn="ctr"/>
            <a:r>
              <a:rPr lang="en-US" sz="3600" dirty="0"/>
              <a:t>Acknowledgements</a:t>
            </a:r>
          </a:p>
          <a:p>
            <a:pPr algn="ctr"/>
            <a:r>
              <a:rPr lang="en-US" sz="3600" dirty="0"/>
              <a:t>Duration of the presentations </a:t>
            </a:r>
            <a:r>
              <a:rPr lang="en-US" sz="3600" b="1" dirty="0"/>
              <a:t>30 min (25 min + 5 min for questions</a:t>
            </a:r>
            <a:r>
              <a:rPr lang="en-US" sz="3600" b="1" dirty="0" smtClean="0"/>
              <a:t>), with the exception of Keynote 1 h (50 min + 10 min for questions).</a:t>
            </a:r>
            <a:endParaRPr lang="en-US" sz="3600" dirty="0"/>
          </a:p>
          <a:p>
            <a:pPr algn="ctr"/>
            <a:r>
              <a:rPr lang="en-US" sz="3600" dirty="0"/>
              <a:t>The official </a:t>
            </a:r>
            <a:r>
              <a:rPr lang="en-US" sz="3600" u="sng" dirty="0"/>
              <a:t>spoken language</a:t>
            </a:r>
            <a:r>
              <a:rPr lang="en-US" sz="3600" dirty="0"/>
              <a:t> is </a:t>
            </a:r>
            <a:r>
              <a:rPr lang="en-US" sz="3600" b="1" dirty="0"/>
              <a:t>English, Spanish or Portuguese</a:t>
            </a:r>
            <a:r>
              <a:rPr lang="en-US" sz="3600" dirty="0"/>
              <a:t> </a:t>
            </a:r>
            <a:endParaRPr lang="en-US" sz="3600" dirty="0" smtClean="0"/>
          </a:p>
          <a:p>
            <a:pPr algn="ctr"/>
            <a:r>
              <a:rPr lang="en-US" sz="3600" dirty="0" smtClean="0"/>
              <a:t>and </a:t>
            </a:r>
            <a:r>
              <a:rPr lang="en-US" sz="3600" dirty="0"/>
              <a:t>the official </a:t>
            </a:r>
            <a:r>
              <a:rPr lang="en-US" sz="3600" u="sng" dirty="0">
                <a:solidFill>
                  <a:srgbClr val="FF0000"/>
                </a:solidFill>
              </a:rPr>
              <a:t>written language</a:t>
            </a:r>
            <a:r>
              <a:rPr lang="en-US" sz="3600" dirty="0">
                <a:solidFill>
                  <a:srgbClr val="FF0000"/>
                </a:solidFill>
              </a:rPr>
              <a:t> is </a:t>
            </a:r>
            <a:r>
              <a:rPr lang="en-US" sz="3600" b="1" dirty="0" smtClean="0">
                <a:solidFill>
                  <a:srgbClr val="FF0000"/>
                </a:solidFill>
              </a:rPr>
              <a:t>English</a:t>
            </a:r>
            <a:endParaRPr lang="en-US" sz="3600" dirty="0"/>
          </a:p>
          <a:p>
            <a:pPr algn="just">
              <a:lnSpc>
                <a:spcPts val="2897"/>
              </a:lnSpc>
            </a:pPr>
            <a:endParaRPr lang="en-US" sz="3200" spc="205" dirty="0">
              <a:solidFill>
                <a:srgbClr val="231F20"/>
              </a:solidFill>
            </a:endParaRPr>
          </a:p>
          <a:p>
            <a:pPr algn="just">
              <a:lnSpc>
                <a:spcPts val="2897"/>
              </a:lnSpc>
            </a:pPr>
            <a:endParaRPr lang="en-US" sz="2800" spc="205" dirty="0">
              <a:solidFill>
                <a:srgbClr val="231F20"/>
              </a:solidFill>
            </a:endParaRPr>
          </a:p>
          <a:p>
            <a:pPr algn="just">
              <a:lnSpc>
                <a:spcPts val="2897"/>
              </a:lnSpc>
            </a:pPr>
            <a:r>
              <a:rPr lang="en-US" sz="2800" spc="205" dirty="0">
                <a:solidFill>
                  <a:srgbClr val="231F20"/>
                </a:solidFill>
              </a:rPr>
              <a:t> </a:t>
            </a:r>
          </a:p>
          <a:p>
            <a:pPr algn="just">
              <a:lnSpc>
                <a:spcPts val="2897"/>
              </a:lnSpc>
            </a:pPr>
            <a:r>
              <a:rPr lang="en-US" sz="2800" spc="205" dirty="0">
                <a:solidFill>
                  <a:srgbClr val="231F20"/>
                </a:solidFill>
              </a:rPr>
              <a:t> </a:t>
            </a:r>
          </a:p>
          <a:p>
            <a:pPr marL="0" lvl="0" indent="0" algn="just">
              <a:lnSpc>
                <a:spcPts val="2897"/>
              </a:lnSpc>
              <a:spcBef>
                <a:spcPct val="0"/>
              </a:spcBef>
            </a:pPr>
            <a:endParaRPr lang="en-US" sz="2800" spc="205" dirty="0">
              <a:solidFill>
                <a:srgbClr val="231F20"/>
              </a:solidFill>
            </a:endParaRP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CEBA0B3-BB0F-C208-6CE8-04D4E220A0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022" y="10024764"/>
            <a:ext cx="18448417" cy="272952"/>
          </a:xfrm>
          <a:custGeom>
            <a:avLst/>
            <a:gdLst/>
            <a:ahLst/>
            <a:cxnLst/>
            <a:rect l="l" t="t" r="r" b="b"/>
            <a:pathLst>
              <a:path w="4816592" h="812800">
                <a:moveTo>
                  <a:pt x="0" y="0"/>
                </a:moveTo>
                <a:lnTo>
                  <a:pt x="4816592" y="0"/>
                </a:lnTo>
                <a:lnTo>
                  <a:pt x="481659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6C328"/>
          </a:solid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508840" y="1726561"/>
            <a:ext cx="13686718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862"/>
              </a:lnSpc>
              <a:spcBef>
                <a:spcPct val="0"/>
              </a:spcBef>
            </a:pPr>
            <a:r>
              <a:rPr lang="en-US" sz="5921" spc="207" dirty="0" smtClean="0">
                <a:solidFill>
                  <a:srgbClr val="040506"/>
                </a:solidFill>
                <a:latin typeface="Codec Pro ExtraBold"/>
              </a:rPr>
              <a:t>Text – Tables – Figures - Graphics</a:t>
            </a:r>
            <a:endParaRPr lang="en-US" sz="5921" spc="207" dirty="0">
              <a:solidFill>
                <a:srgbClr val="040506"/>
              </a:solidFill>
              <a:latin typeface="Codec Pro ExtraBold"/>
            </a:endParaRPr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00" y="940486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10776043" y="-2524707"/>
            <a:ext cx="3964049" cy="3964049"/>
            <a:chOff x="0" y="0"/>
            <a:chExt cx="812800" cy="812800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6C328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52828" y="-6405764"/>
            <a:ext cx="9348363" cy="9348363"/>
          </a:xfrm>
          <a:custGeom>
            <a:avLst/>
            <a:gdLst/>
            <a:ahLst/>
            <a:cxnLst/>
            <a:rect l="l" t="t" r="r" b="b"/>
            <a:pathLst>
              <a:path w="9348363" h="9348363">
                <a:moveTo>
                  <a:pt x="0" y="0"/>
                </a:moveTo>
                <a:lnTo>
                  <a:pt x="9348362" y="0"/>
                </a:lnTo>
                <a:lnTo>
                  <a:pt x="9348362" y="9348362"/>
                </a:lnTo>
                <a:lnTo>
                  <a:pt x="0" y="9348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9" name="Group 19"/>
          <p:cNvGrpSpPr>
            <a:grpSpLocks noGrp="1" noUngrp="1" noRot="1" noMove="1" noResize="1"/>
          </p:cNvGrpSpPr>
          <p:nvPr/>
        </p:nvGrpSpPr>
        <p:grpSpPr>
          <a:xfrm>
            <a:off x="-904968" y="8918951"/>
            <a:ext cx="2649263" cy="2649263"/>
            <a:chOff x="0" y="0"/>
            <a:chExt cx="812800" cy="812800"/>
          </a:xfrm>
        </p:grpSpPr>
        <p:sp>
          <p:nvSpPr>
            <p:cNvPr id="20" name="Freeform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DB02A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TextBox 2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384715" y="8517099"/>
            <a:ext cx="1526265" cy="1526265"/>
          </a:xfrm>
          <a:custGeom>
            <a:avLst/>
            <a:gdLst/>
            <a:ahLst/>
            <a:cxnLst/>
            <a:rect l="l" t="t" r="r" b="b"/>
            <a:pathLst>
              <a:path w="1526265" h="1526265">
                <a:moveTo>
                  <a:pt x="0" y="0"/>
                </a:moveTo>
                <a:lnTo>
                  <a:pt x="1526265" y="0"/>
                </a:lnTo>
                <a:lnTo>
                  <a:pt x="1526265" y="1526265"/>
                </a:lnTo>
                <a:lnTo>
                  <a:pt x="0" y="15262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33D91E91-6BB2-7ED3-1524-94017B238586}"/>
              </a:ext>
            </a:extLst>
          </p:cNvPr>
          <p:cNvSpPr txBox="1"/>
          <p:nvPr/>
        </p:nvSpPr>
        <p:spPr>
          <a:xfrm>
            <a:off x="7903306" y="2456929"/>
            <a:ext cx="2341404" cy="356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s-ES" sz="1600" spc="229" dirty="0">
                <a:solidFill>
                  <a:schemeClr val="bg1"/>
                </a:solidFill>
                <a:latin typeface="Open Sauce Bold"/>
              </a:rPr>
              <a:t>Premium</a:t>
            </a:r>
          </a:p>
        </p:txBody>
      </p:sp>
      <p:sp>
        <p:nvSpPr>
          <p:cNvPr id="38" name="TextBox 30">
            <a:extLst>
              <a:ext uri="{FF2B5EF4-FFF2-40B4-BE49-F238E27FC236}">
                <a16:creationId xmlns:a16="http://schemas.microsoft.com/office/drawing/2014/main" id="{FE12B6EE-1393-8770-FC11-C27E4CD5A727}"/>
              </a:ext>
            </a:extLst>
          </p:cNvPr>
          <p:cNvSpPr txBox="1"/>
          <p:nvPr/>
        </p:nvSpPr>
        <p:spPr>
          <a:xfrm>
            <a:off x="10458114" y="2476500"/>
            <a:ext cx="2341404" cy="356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s-ES" sz="1600" spc="229" dirty="0">
                <a:solidFill>
                  <a:schemeClr val="bg1"/>
                </a:solidFill>
                <a:latin typeface="Open Sauce Bold"/>
              </a:rPr>
              <a:t>Estándar</a:t>
            </a:r>
          </a:p>
        </p:txBody>
      </p:sp>
      <p:sp>
        <p:nvSpPr>
          <p:cNvPr id="73" name="TextBox 8">
            <a:extLst>
              <a:ext uri="{FF2B5EF4-FFF2-40B4-BE49-F238E27FC236}">
                <a16:creationId xmlns:a16="http://schemas.microsoft.com/office/drawing/2014/main" id="{D62D2F58-8DFC-84D4-F3D2-6B7DF675F046}"/>
              </a:ext>
            </a:extLst>
          </p:cNvPr>
          <p:cNvSpPr txBox="1"/>
          <p:nvPr/>
        </p:nvSpPr>
        <p:spPr>
          <a:xfrm>
            <a:off x="11459848" y="3183226"/>
            <a:ext cx="2964284" cy="3068495"/>
          </a:xfrm>
          <a:prstGeom prst="rect">
            <a:avLst/>
          </a:prstGeom>
        </p:spPr>
        <p:txBody>
          <a:bodyPr lIns="88900" tIns="88900" rIns="88900" bIns="88900" rtlCol="0" anchor="ctr"/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FDFBFB"/>
                </a:solidFill>
                <a:latin typeface="Open Sauce Italics"/>
              </a:rPr>
              <a:t>Modalidad 1</a:t>
            </a:r>
          </a:p>
        </p:txBody>
      </p:sp>
      <p:sp>
        <p:nvSpPr>
          <p:cNvPr id="39" name="TextBox 30">
            <a:extLst>
              <a:ext uri="{FF2B5EF4-FFF2-40B4-BE49-F238E27FC236}">
                <a16:creationId xmlns:a16="http://schemas.microsoft.com/office/drawing/2014/main" id="{5BCBC41E-EF88-756D-8D31-BFC897868A89}"/>
              </a:ext>
            </a:extLst>
          </p:cNvPr>
          <p:cNvSpPr txBox="1"/>
          <p:nvPr/>
        </p:nvSpPr>
        <p:spPr>
          <a:xfrm>
            <a:off x="13024856" y="2476500"/>
            <a:ext cx="2341404" cy="356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s-ES" sz="1600" spc="229" dirty="0">
                <a:solidFill>
                  <a:schemeClr val="bg1"/>
                </a:solidFill>
                <a:latin typeface="Open Sauce Bold"/>
              </a:rPr>
              <a:t>Básico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0444E0-6DE6-FD01-773E-0974E92991A2}"/>
              </a:ext>
            </a:extLst>
          </p:cNvPr>
          <p:cNvSpPr txBox="1"/>
          <p:nvPr/>
        </p:nvSpPr>
        <p:spPr>
          <a:xfrm>
            <a:off x="1" y="3337743"/>
            <a:ext cx="1828800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6695" lvl="1" algn="ctr">
              <a:lnSpc>
                <a:spcPts val="3500"/>
              </a:lnSpc>
            </a:pPr>
            <a:r>
              <a:rPr lang="en-US" sz="2400" u="none" spc="230" dirty="0" smtClean="0">
                <a:solidFill>
                  <a:srgbClr val="231F20"/>
                </a:solidFill>
                <a:latin typeface="Open Sauce" panose="020B0604020202020204" charset="0"/>
              </a:rPr>
              <a:t>Text in English</a:t>
            </a:r>
            <a:endParaRPr lang="en-US" sz="2400" u="none" spc="230" dirty="0">
              <a:solidFill>
                <a:srgbClr val="231F20"/>
              </a:solidFill>
              <a:latin typeface="Open Sauce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">
            <a:extLst>
              <a:ext uri="{FF2B5EF4-FFF2-40B4-BE49-F238E27FC236}">
                <a16:creationId xmlns:a16="http://schemas.microsoft.com/office/drawing/2014/main" id="{F2409C50-5AAF-7ACD-00C5-FF9739BD1D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266700"/>
            <a:chOff x="0" y="0"/>
            <a:chExt cx="4816593" cy="812800"/>
          </a:xfrm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6852FE8A-E563-EA73-C8A7-7992DC2B2D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C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DA1EA8E3-1006-755D-045C-67AF929382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7">
            <a:extLst>
              <a:ext uri="{FF2B5EF4-FFF2-40B4-BE49-F238E27FC236}">
                <a16:creationId xmlns:a16="http://schemas.microsoft.com/office/drawing/2014/main" id="{E0177709-81B5-0A7A-729D-3D014EA1BF63}"/>
              </a:ext>
            </a:extLst>
          </p:cNvPr>
          <p:cNvSpPr txBox="1"/>
          <p:nvPr/>
        </p:nvSpPr>
        <p:spPr>
          <a:xfrm>
            <a:off x="8021" y="1017380"/>
            <a:ext cx="3086100" cy="382170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9F50AA4E-2F66-938A-B22F-F2D58349EC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8022" y="10024764"/>
            <a:ext cx="18448421" cy="272952"/>
            <a:chOff x="0" y="0"/>
            <a:chExt cx="4816593" cy="812800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EBA0B3-BB0F-C208-6CE8-04D4E220A0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C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427EA3F-8A54-BE88-D377-F4869A1DE7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26" name="Picture 2" descr="E:\ciehar\Desktop\Chia-Link\Web\1.Proyecto\Grupo Chileno\semillas grandes.tif">
            <a:extLst>
              <a:ext uri="{FF2B5EF4-FFF2-40B4-BE49-F238E27FC236}">
                <a16:creationId xmlns:a16="http://schemas.microsoft.com/office/drawing/2014/main" id="{7A07154D-2B81-D67F-B95A-CE257F5B2A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/>
          <a:srcRect r="-188"/>
          <a:stretch/>
        </p:blipFill>
        <p:spPr bwMode="auto">
          <a:xfrm>
            <a:off x="7050047" y="3399583"/>
            <a:ext cx="2692751" cy="1980742"/>
          </a:xfrm>
          <a:prstGeom prst="rect">
            <a:avLst/>
          </a:prstGeom>
          <a:noFill/>
        </p:spPr>
      </p:pic>
      <p:pic>
        <p:nvPicPr>
          <p:cNvPr id="27" name="image05.jpg" descr="C:\Users\Monika\Desktop\1.Monica\Proyectos\3. I-Link-2014\Ejecución-Chia-Link\Web\1.Proyecto\Grupo Chileno\Chia capsula.tif">
            <a:extLst>
              <a:ext uri="{FF2B5EF4-FFF2-40B4-BE49-F238E27FC236}">
                <a16:creationId xmlns:a16="http://schemas.microsoft.com/office/drawing/2014/main" id="{EE721AA6-3F34-75E0-645B-C299B45A9A6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rcRect t="5459"/>
          <a:stretch>
            <a:fillRect/>
          </a:stretch>
        </p:blipFill>
        <p:spPr>
          <a:xfrm>
            <a:off x="15554944" y="3399583"/>
            <a:ext cx="2733056" cy="1962074"/>
          </a:xfrm>
          <a:prstGeom prst="rect">
            <a:avLst/>
          </a:prstGeom>
          <a:ln/>
        </p:spPr>
      </p:pic>
      <p:pic>
        <p:nvPicPr>
          <p:cNvPr id="28" name="2 Imagen" descr="C:\Users\Monika\Desktop\fotosChapterII\IMG_20150919_145607.jpg">
            <a:extLst>
              <a:ext uri="{FF2B5EF4-FFF2-40B4-BE49-F238E27FC236}">
                <a16:creationId xmlns:a16="http://schemas.microsoft.com/office/drawing/2014/main" id="{90696EB1-2B52-B77F-1F52-FA9C12B268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11990" r="5914" b="28969"/>
          <a:stretch/>
        </p:blipFill>
        <p:spPr bwMode="auto">
          <a:xfrm>
            <a:off x="-8022" y="3403450"/>
            <a:ext cx="3954380" cy="1951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>
            <a:extLst>
              <a:ext uri="{FF2B5EF4-FFF2-40B4-BE49-F238E27FC236}">
                <a16:creationId xmlns:a16="http://schemas.microsoft.com/office/drawing/2014/main" id="{E9734BD2-133B-F35B-A78F-3211B542F5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96" y="3399583"/>
            <a:ext cx="2635792" cy="196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quinua - quinoa crop fotografías e imágenes de stock">
            <a:extLst>
              <a:ext uri="{FF2B5EF4-FFF2-40B4-BE49-F238E27FC236}">
                <a16:creationId xmlns:a16="http://schemas.microsoft.com/office/drawing/2014/main" id="{15A17EDB-BE61-AA3C-9BCA-A20947446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42" y="3394107"/>
            <a:ext cx="2961921" cy="19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riedades de maíz andino clasificadas - andian grains fotografías e imágenes de stock">
            <a:extLst>
              <a:ext uri="{FF2B5EF4-FFF2-40B4-BE49-F238E27FC236}">
                <a16:creationId xmlns:a16="http://schemas.microsoft.com/office/drawing/2014/main" id="{2472DD29-A7A1-F463-B274-3A1C39937E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580" y="3398240"/>
            <a:ext cx="2967472" cy="19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27 Título">
            <a:extLst>
              <a:ext uri="{FF2B5EF4-FFF2-40B4-BE49-F238E27FC236}">
                <a16:creationId xmlns:a16="http://schemas.microsoft.com/office/drawing/2014/main" id="{5B095EC1-8B18-B598-2F33-0CF07E9CDC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88014" y="8542436"/>
            <a:ext cx="7689349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s-ES" sz="3600" b="1" spc="5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dec Pro ExtraBold"/>
                <a:ea typeface="+mn-ea"/>
                <a:cs typeface="+mn-cs"/>
              </a:rPr>
              <a:t>Acknowledgments</a:t>
            </a:r>
            <a:endParaRPr lang="es-ES" altLang="es-ES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1665A92-A707-40CB-AB67-7BF7C608F5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47191" y="2247900"/>
            <a:ext cx="45692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600" b="1" cap="none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dec Pro ExtraBold"/>
              </a:rPr>
              <a:t>ValSe23</a:t>
            </a:r>
            <a:endParaRPr lang="es-ES" sz="6600" b="1" cap="none" spc="50" dirty="0">
              <a:ln w="0"/>
              <a:solidFill>
                <a:schemeClr val="bg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3FA6022C-614B-50CA-6AE5-B7D4DF48C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14693" y="2343615"/>
            <a:ext cx="892307" cy="892307"/>
          </a:xfrm>
          <a:prstGeom prst="rect">
            <a:avLst/>
          </a:prstGeom>
        </p:spPr>
      </p:pic>
      <p:pic>
        <p:nvPicPr>
          <p:cNvPr id="38" name="Picture 12" descr="Sensory &amp; Consumer Science at IATA">
            <a:extLst>
              <a:ext uri="{FF2B5EF4-FFF2-40B4-BE49-F238E27FC236}">
                <a16:creationId xmlns:a16="http://schemas.microsoft.com/office/drawing/2014/main" id="{E571A1D4-0873-77E5-617A-79AD688E06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8"/>
          <a:stretch/>
        </p:blipFill>
        <p:spPr bwMode="auto">
          <a:xfrm>
            <a:off x="1190345" y="2400300"/>
            <a:ext cx="1324255" cy="7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Sensory &amp; Consumer Science at IATA">
            <a:extLst>
              <a:ext uri="{FF2B5EF4-FFF2-40B4-BE49-F238E27FC236}">
                <a16:creationId xmlns:a16="http://schemas.microsoft.com/office/drawing/2014/main" id="{378F2794-F45D-077E-3F4C-D18EA0BBB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3"/>
          <a:stretch/>
        </p:blipFill>
        <p:spPr bwMode="auto">
          <a:xfrm>
            <a:off x="4419600" y="2416133"/>
            <a:ext cx="2641609" cy="7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1">
            <a:extLst>
              <a:ext uri="{FF2B5EF4-FFF2-40B4-BE49-F238E27FC236}">
                <a16:creationId xmlns:a16="http://schemas.microsoft.com/office/drawing/2014/main" id="{FC49655A-585F-73E7-15A1-9C0F2523B3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37451"/>
            <a:ext cx="1842093" cy="86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CYTED — OVTT">
            <a:extLst>
              <a:ext uri="{FF2B5EF4-FFF2-40B4-BE49-F238E27FC236}">
                <a16:creationId xmlns:a16="http://schemas.microsoft.com/office/drawing/2014/main" id="{2143B1CA-A0C6-EFF2-91B1-F11DC45451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r="13148"/>
          <a:stretch/>
        </p:blipFill>
        <p:spPr bwMode="auto">
          <a:xfrm>
            <a:off x="7162800" y="2229963"/>
            <a:ext cx="1457543" cy="94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EB774C5F-64E7-BC22-0B68-73CC76AC88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7438" y="2487248"/>
            <a:ext cx="1473162" cy="675052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3EA06A79-1B8F-A7EF-744D-B146D37CDE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3"/>
          <a:srcRect r="61795" b="-7269"/>
          <a:stretch/>
        </p:blipFill>
        <p:spPr>
          <a:xfrm>
            <a:off x="9888014" y="2324225"/>
            <a:ext cx="1008586" cy="1000923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A36F3305-560D-CA6C-D61A-93447C7EAE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5440" y="2427533"/>
            <a:ext cx="1386760" cy="704386"/>
          </a:xfrm>
          <a:prstGeom prst="rect">
            <a:avLst/>
          </a:prstGeom>
        </p:spPr>
      </p:pic>
      <p:pic>
        <p:nvPicPr>
          <p:cNvPr id="48" name="Imagen 47" descr="Un pastel con velas&#10;&#10;Descripción generada automáticamente con confianza media">
            <a:extLst>
              <a:ext uri="{FF2B5EF4-FFF2-40B4-BE49-F238E27FC236}">
                <a16:creationId xmlns:a16="http://schemas.microsoft.com/office/drawing/2014/main" id="{B977AC4B-D214-30EA-A96F-48F116F0D5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5" y="2304349"/>
            <a:ext cx="880975" cy="931573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E32408D9-6C09-BD5D-3C99-EB60BD4A2B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6"/>
          <a:srcRect r="50118" b="-4769"/>
          <a:stretch/>
        </p:blipFill>
        <p:spPr>
          <a:xfrm>
            <a:off x="12546442" y="2427533"/>
            <a:ext cx="864758" cy="858187"/>
          </a:xfrm>
          <a:prstGeom prst="rect">
            <a:avLst/>
          </a:prstGeom>
        </p:spPr>
      </p:pic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6A31A8C0-F423-28A7-3E8E-45E26E9E68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9888014" y="8420100"/>
            <a:ext cx="0" cy="892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 flipH="1" flipV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826432">
            <a:off x="-1336590" y="-1511871"/>
            <a:ext cx="3761586" cy="12831921"/>
            <a:chOff x="0" y="0"/>
            <a:chExt cx="5537802" cy="33796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F6C32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773821">
            <a:off x="3741572" y="-4834013"/>
            <a:ext cx="313833" cy="8482349"/>
            <a:chOff x="0" y="0"/>
            <a:chExt cx="82656" cy="22340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FFE87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39131" y="4162440"/>
            <a:ext cx="6272125" cy="2290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71"/>
              </a:lnSpc>
            </a:pPr>
            <a:r>
              <a:rPr lang="en-US" sz="9431" spc="1018" dirty="0" smtClean="0">
                <a:solidFill>
                  <a:srgbClr val="231F20"/>
                </a:solidFill>
                <a:latin typeface="Codec Pro ExtraBold"/>
              </a:rPr>
              <a:t>THANK YOU</a:t>
            </a:r>
            <a:endParaRPr lang="en-US" sz="9431" spc="1018" dirty="0">
              <a:solidFill>
                <a:srgbClr val="231F20"/>
              </a:solidFill>
              <a:latin typeface="Codec Pro ExtraBold"/>
            </a:endParaRPr>
          </a:p>
        </p:txBody>
      </p:sp>
      <p:pic>
        <p:nvPicPr>
          <p:cNvPr id="13" name="Picture 2" descr="Renuevan el logo de la Generalitat Valenciana después de 33 años — Brandemia">
            <a:extLst>
              <a:ext uri="{FF2B5EF4-FFF2-40B4-BE49-F238E27FC236}">
                <a16:creationId xmlns:a16="http://schemas.microsoft.com/office/drawing/2014/main" id="{9A305B50-10F7-D762-2180-A6EED35D3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8" b="20629"/>
          <a:stretch/>
        </p:blipFill>
        <p:spPr bwMode="auto">
          <a:xfrm>
            <a:off x="9256644" y="9139107"/>
            <a:ext cx="1972779" cy="8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anner HOME | CYTED. Programa Iberoamericano de Ciencia y Tecnologia para  el Desarrollo.">
            <a:extLst>
              <a:ext uri="{FF2B5EF4-FFF2-40B4-BE49-F238E27FC236}">
                <a16:creationId xmlns:a16="http://schemas.microsoft.com/office/drawing/2014/main" id="{023CA97B-8CE9-4B4B-AB82-871C4C40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133" y="8986707"/>
            <a:ext cx="5872788" cy="8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/>
          <p:cNvGrpSpPr/>
          <p:nvPr/>
        </p:nvGrpSpPr>
        <p:grpSpPr>
          <a:xfrm>
            <a:off x="8553949" y="1409700"/>
            <a:ext cx="9019067" cy="6858000"/>
            <a:chOff x="95716" y="0"/>
            <a:chExt cx="9019067" cy="6858000"/>
          </a:xfrm>
        </p:grpSpPr>
        <p:pic>
          <p:nvPicPr>
            <p:cNvPr id="16" name="Imagen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16" y="0"/>
              <a:ext cx="9019067" cy="6858000"/>
            </a:xfrm>
            <a:prstGeom prst="rect">
              <a:avLst/>
            </a:prstGeom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504" y="5661247"/>
              <a:ext cx="899145" cy="505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153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152</Words>
  <Application>Microsoft Office PowerPoint</Application>
  <PresentationFormat>Personalizado</PresentationFormat>
  <Paragraphs>33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Open Sauce</vt:lpstr>
      <vt:lpstr>Open Sauce Bold</vt:lpstr>
      <vt:lpstr>Codec Pro ExtraBold</vt:lpstr>
      <vt:lpstr>Calibri</vt:lpstr>
      <vt:lpstr>Arial</vt:lpstr>
      <vt:lpstr>Open Sauce Italics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resumen de proyecto de la empresa corporativo profesional verde</dc:title>
  <dc:creator>Claudia</dc:creator>
  <cp:lastModifiedBy>Usuario de Windows</cp:lastModifiedBy>
  <cp:revision>77</cp:revision>
  <dcterms:created xsi:type="dcterms:W3CDTF">2006-08-16T00:00:00Z</dcterms:created>
  <dcterms:modified xsi:type="dcterms:W3CDTF">2023-07-21T21:21:53Z</dcterms:modified>
  <dc:identifier>DAFlmUlzSgI</dc:identifier>
</cp:coreProperties>
</file>